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sdx" ContentType="application/vnd.ms-visio.drawing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7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75" d="100"/>
          <a:sy n="75" d="100"/>
        </p:scale>
        <p:origin x="-1224" y="1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56" d="100"/>
          <a:sy n="56" d="100"/>
        </p:scale>
        <p:origin x="-2826" y="-8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AEFF67-3E8D-4244-A2F0-244892617C94}" type="datetimeFigureOut">
              <a:rPr lang="en-US" smtClean="0"/>
              <a:t>1/5/2019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1CDCCA-38C0-4836-BA71-D353581156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87365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1CDCCA-38C0-4836-BA71-D3535811561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3755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09601"/>
            <a:ext cx="7772400" cy="4267200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8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953000"/>
            <a:ext cx="6400800" cy="12192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287FD-9CF0-4078-914E-147C49E79F27}" type="datetimeFigureOut">
              <a:rPr lang="en-US" smtClean="0"/>
              <a:t>1/5/2019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E94AC17-F427-43AE-A0DA-2AAE6D39C14C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287FD-9CF0-4078-914E-147C49E79F27}" type="datetimeFigureOut">
              <a:rPr lang="en-US" smtClean="0"/>
              <a:t>1/5/2019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94AC17-F427-43AE-A0DA-2AAE6D39C14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287FD-9CF0-4078-914E-147C49E79F27}" type="datetimeFigureOut">
              <a:rPr lang="en-US" smtClean="0"/>
              <a:t>1/5/2019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94AC17-F427-43AE-A0DA-2AAE6D39C14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buFont typeface="Arial" pitchFamily="34" charset="0"/>
              <a:buChar char="•"/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287FD-9CF0-4078-914E-147C49E79F27}" type="datetimeFigureOut">
              <a:rPr lang="en-US" smtClean="0"/>
              <a:t>1/5/2019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94AC17-F427-43AE-A0DA-2AAE6D39C14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371600"/>
            <a:ext cx="7772400" cy="2505075"/>
          </a:xfrm>
        </p:spPr>
        <p:txBody>
          <a:bodyPr anchor="b"/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kern="1200" dirty="0" smtClean="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068763"/>
            <a:ext cx="7772400" cy="1131887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287FD-9CF0-4078-914E-147C49E79F27}" type="datetimeFigureOut">
              <a:rPr lang="en-US" smtClean="0"/>
              <a:t>1/5/2019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94AC17-F427-43AE-A0DA-2AAE6D39C14C}" type="slidenum">
              <a:rPr lang="en-US" smtClean="0"/>
              <a:t>‹#›</a:t>
            </a:fld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4495800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695825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296728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287FD-9CF0-4078-914E-147C49E79F27}" type="datetimeFigureOut">
              <a:rPr lang="en-US" smtClean="0"/>
              <a:t>1/5/2019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94AC17-F427-43AE-A0DA-2AAE6D39C14C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65760" y="1600200"/>
            <a:ext cx="4041648" cy="452628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4040188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1600200"/>
            <a:ext cx="4041775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287FD-9CF0-4078-914E-147C49E79F27}" type="datetimeFigureOut">
              <a:rPr lang="en-US" smtClean="0"/>
              <a:t>1/5/2019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94AC17-F427-43AE-A0DA-2AAE6D39C14C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457200" y="2212848"/>
            <a:ext cx="4041648" cy="391363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72584" y="2212848"/>
            <a:ext cx="4041648" cy="39131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287FD-9CF0-4078-914E-147C49E79F27}" type="datetimeFigureOut">
              <a:rPr lang="en-US" smtClean="0"/>
              <a:t>1/5/2019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94AC17-F427-43AE-A0DA-2AAE6D39C14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287FD-9CF0-4078-914E-147C49E79F27}" type="datetimeFigureOut">
              <a:rPr lang="en-US" smtClean="0"/>
              <a:t>1/5/2019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94AC17-F427-43AE-A0DA-2AAE6D39C14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07087" y="266700"/>
            <a:ext cx="3008313" cy="209550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>
                <a:effectLst>
                  <a:outerShdw blurRad="50800" dist="25400" dir="5400000" algn="t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137" y="273050"/>
            <a:ext cx="4995863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07087" y="2438400"/>
            <a:ext cx="3008313" cy="3687763"/>
          </a:xfr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287FD-9CF0-4078-914E-147C49E79F27}" type="datetimeFigureOut">
              <a:rPr lang="en-US" smtClean="0"/>
              <a:t>1/5/2019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94AC17-F427-43AE-A0DA-2AAE6D39C14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6" y="228600"/>
            <a:ext cx="5711824" cy="89535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08126" y="1143000"/>
            <a:ext cx="6054724" cy="4541044"/>
          </a:xfrm>
          <a:ln w="76200">
            <a:solidFill>
              <a:schemeClr val="bg1"/>
            </a:solidFill>
          </a:ln>
          <a:effectLst>
            <a:outerShdw blurRad="88900" dist="50800" dir="5400000" algn="ctr" rotWithShape="0">
              <a:srgbClr val="000000">
                <a:alpha val="25000"/>
              </a:srgbClr>
            </a:outerShdw>
          </a:effectLst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6" y="5810250"/>
            <a:ext cx="5711824" cy="5334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287FD-9CF0-4078-914E-147C49E79F27}" type="datetimeFigureOut">
              <a:rPr lang="en-US" smtClean="0"/>
              <a:t>1/5/2019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94AC17-F427-43AE-A0DA-2AAE6D39C14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363347" y="6356350"/>
            <a:ext cx="2085975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26A287FD-9CF0-4078-914E-147C49E79F27}" type="datetimeFigureOut">
              <a:rPr lang="en-US" smtClean="0"/>
              <a:t>1/5/2019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9165" y="6356350"/>
            <a:ext cx="2847975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3278" y="6356350"/>
            <a:ext cx="561975" cy="365125"/>
          </a:xfrm>
          <a:prstGeom prst="rect">
            <a:avLst/>
          </a:prstGeom>
        </p:spPr>
        <p:txBody>
          <a:bodyPr vert="horz" lIns="27432" tIns="45720" rIns="4572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7E94AC17-F427-43AE-A0DA-2AAE6D39C14C}" type="slidenum">
              <a:rPr lang="en-US" smtClean="0"/>
              <a:t>‹#›</a:t>
            </a:fld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8457760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Oval 7"/>
          <p:cNvSpPr/>
          <p:nvPr/>
        </p:nvSpPr>
        <p:spPr>
          <a:xfrm>
            <a:off x="569119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lnSpc>
          <a:spcPts val="5800"/>
        </a:lnSpc>
        <a:spcBef>
          <a:spcPct val="0"/>
        </a:spcBef>
        <a:buNone/>
        <a:defRPr sz="5400" kern="1200">
          <a:solidFill>
            <a:schemeClr val="tx2"/>
          </a:solidFill>
          <a:effectLst>
            <a:outerShdw blurRad="63500" dist="38100" dir="5400000" algn="t" rotWithShape="0">
              <a:prstClr val="black">
                <a:alpha val="25000"/>
              </a:prstClr>
            </a:outerShdw>
          </a:effectLst>
          <a:latin typeface="+mn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Drawing1.vsdx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3.em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Hajj Agency Management System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139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7200"/>
            <a:ext cx="9143999" cy="513763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667000" y="5867400"/>
            <a:ext cx="3733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Add Agency Info</a:t>
            </a:r>
            <a:endParaRPr 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75935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1165"/>
            <a:ext cx="9143999" cy="513763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505200" y="6029980"/>
            <a:ext cx="2743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Agency List</a:t>
            </a:r>
            <a:endParaRPr 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249420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1165"/>
            <a:ext cx="9144000" cy="513763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505200" y="6029980"/>
            <a:ext cx="2743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Add Role</a:t>
            </a:r>
            <a:endParaRPr 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347052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3400"/>
            <a:ext cx="9144000" cy="513763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505200" y="6029980"/>
            <a:ext cx="2743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Role List</a:t>
            </a:r>
            <a:endParaRPr 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799316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9144000" cy="513763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505200" y="6029980"/>
            <a:ext cx="2743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Add User</a:t>
            </a:r>
            <a:endParaRPr 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689169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7365"/>
            <a:ext cx="9144000" cy="513763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505200" y="6029980"/>
            <a:ext cx="2743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User List</a:t>
            </a:r>
            <a:endParaRPr 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168571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1165"/>
            <a:ext cx="9144000" cy="513763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048000" y="5943600"/>
            <a:ext cx="3352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Add Hajj Package</a:t>
            </a:r>
            <a:endParaRPr 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62604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9144000" cy="513763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505200" y="5953780"/>
            <a:ext cx="2743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Package List</a:t>
            </a:r>
            <a:endParaRPr 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118274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4965"/>
            <a:ext cx="9144000" cy="513763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743200" y="6029980"/>
            <a:ext cx="3886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Add Group Leader</a:t>
            </a:r>
            <a:endParaRPr 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36263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60182"/>
            <a:ext cx="9144000" cy="513763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667000" y="6172200"/>
            <a:ext cx="4038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Group Leader List</a:t>
            </a:r>
            <a:endParaRPr 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271261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9600" dirty="0" smtClean="0"/>
              <a:t>A project of JSF</a:t>
            </a:r>
            <a:endParaRPr lang="en-US" sz="9600" dirty="0"/>
          </a:p>
        </p:txBody>
      </p:sp>
    </p:spTree>
    <p:extLst>
      <p:ext uri="{BB962C8B-B14F-4D97-AF65-F5344CB8AC3E}">
        <p14:creationId xmlns:p14="http://schemas.microsoft.com/office/powerpoint/2010/main" val="1103908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5800"/>
            <a:ext cx="9144000" cy="513763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819400" y="6029980"/>
            <a:ext cx="4343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Add Pilgrim Blank Page</a:t>
            </a:r>
            <a:endParaRPr 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20365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9600"/>
            <a:ext cx="9144000" cy="513763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429000" y="6019800"/>
            <a:ext cx="2743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Add Pilgrim</a:t>
            </a:r>
            <a:endParaRPr 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579063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3400"/>
            <a:ext cx="9144000" cy="513763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505200" y="6029980"/>
            <a:ext cx="2743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Pilgrim List</a:t>
            </a:r>
            <a:endParaRPr 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326926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5800"/>
            <a:ext cx="9144000" cy="513763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505200" y="6029980"/>
            <a:ext cx="2743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Logout</a:t>
            </a:r>
            <a:endParaRPr 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409141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7200"/>
            <a:ext cx="9144000" cy="513763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048000" y="6029980"/>
            <a:ext cx="3962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Redirect to Login Page</a:t>
            </a:r>
            <a:endParaRPr 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185209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397095" y="2967335"/>
            <a:ext cx="6349815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 prst="angle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9600" b="1" cap="none" spc="0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Thank You</a:t>
            </a:r>
            <a:endParaRPr lang="en-US" sz="9600" b="1" cap="none" spc="0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29629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Submitted by :</a:t>
            </a:r>
            <a:br>
              <a:rPr lang="en-US" dirty="0" smtClean="0"/>
            </a:br>
            <a:r>
              <a:rPr lang="en-US" dirty="0" smtClean="0"/>
              <a:t>Md. </a:t>
            </a:r>
            <a:r>
              <a:rPr lang="en-US" dirty="0" err="1" smtClean="0"/>
              <a:t>Sofiqul</a:t>
            </a:r>
            <a:r>
              <a:rPr lang="en-US" dirty="0" smtClean="0"/>
              <a:t> Islam</a:t>
            </a:r>
            <a:br>
              <a:rPr lang="en-US" dirty="0" smtClean="0"/>
            </a:br>
            <a:r>
              <a:rPr lang="en-US" dirty="0" smtClean="0"/>
              <a:t>J2EE/CCSL-M/37/01</a:t>
            </a:r>
            <a:br>
              <a:rPr lang="en-US" dirty="0" smtClean="0"/>
            </a:br>
            <a:r>
              <a:rPr lang="en-US" dirty="0" smtClean="0"/>
              <a:t>ID : 1244633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pPr>
              <a:lnSpc>
                <a:spcPts val="2800"/>
              </a:lnSpc>
            </a:pPr>
            <a:r>
              <a:rPr lang="en-US" sz="4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Instructed by :</a:t>
            </a:r>
          </a:p>
          <a:p>
            <a:pPr>
              <a:lnSpc>
                <a:spcPts val="2800"/>
              </a:lnSpc>
            </a:pPr>
            <a:r>
              <a:rPr lang="en-US" sz="4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Md. </a:t>
            </a:r>
            <a:r>
              <a:rPr lang="en-US" sz="4400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Rajaul</a:t>
            </a:r>
            <a:r>
              <a:rPr lang="en-US" sz="4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Islam</a:t>
            </a:r>
          </a:p>
          <a:p>
            <a:pPr>
              <a:lnSpc>
                <a:spcPts val="2800"/>
              </a:lnSpc>
            </a:pPr>
            <a:r>
              <a:rPr lang="en-US" sz="4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Instructor , J2EE</a:t>
            </a:r>
            <a:endParaRPr lang="en-US" sz="44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652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62000" y="838200"/>
            <a:ext cx="7772400" cy="5334000"/>
          </a:xfrm>
        </p:spPr>
        <p:txBody>
          <a:bodyPr>
            <a:normAutofit fontScale="85000" lnSpcReduction="10000"/>
          </a:bodyPr>
          <a:lstStyle/>
          <a:p>
            <a:pPr algn="just"/>
            <a:r>
              <a:rPr lang="en-US" sz="38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Software Requirements Specification (SRS)</a:t>
            </a:r>
          </a:p>
          <a:p>
            <a:pPr algn="just"/>
            <a:r>
              <a:rPr lang="en-US" sz="28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Project Title: Hajj Agency Management System(HAMS)</a:t>
            </a:r>
          </a:p>
          <a:p>
            <a:pPr algn="just"/>
            <a:r>
              <a:rPr lang="en-US" sz="28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Requirements:</a:t>
            </a:r>
          </a:p>
          <a:p>
            <a:pPr algn="just"/>
            <a:r>
              <a:rPr lang="en-US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We need to build a software for Hajj Agency Management System(HAMS) . The application will have following features</a:t>
            </a:r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 algn="just"/>
            <a:endParaRPr lang="en-US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lvl="0" algn="just"/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1. There </a:t>
            </a:r>
            <a:r>
              <a:rPr lang="en-US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will be different type users like Admin, Staff and Group Leader </a:t>
            </a:r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   </a:t>
            </a:r>
          </a:p>
          <a:p>
            <a:pPr lvl="0" algn="just"/>
            <a:r>
              <a:rPr lang="en-US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   etc</a:t>
            </a:r>
            <a:r>
              <a:rPr lang="en-US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lvl="0" algn="just"/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2. There </a:t>
            </a:r>
            <a:r>
              <a:rPr lang="en-US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will be package type hajj scream like current A+, A, B+, B etc.</a:t>
            </a:r>
          </a:p>
          <a:p>
            <a:pPr lvl="0" algn="just"/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3. There </a:t>
            </a:r>
            <a:r>
              <a:rPr lang="en-US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will be Group Leader and one Group Leader may have collected </a:t>
            </a:r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 lvl="0" algn="just"/>
            <a:r>
              <a:rPr lang="en-US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   one </a:t>
            </a:r>
            <a:r>
              <a:rPr lang="en-US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or more Pilgrim and one Pilgrim may attach to one Group Leader.</a:t>
            </a:r>
          </a:p>
          <a:p>
            <a:pPr lvl="0" algn="just"/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4. Group </a:t>
            </a:r>
            <a:r>
              <a:rPr lang="en-US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Leader Collect Pilgrim anywhere. And he also collect proper </a:t>
            </a:r>
            <a:endParaRPr lang="en-US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lvl="0" algn="just"/>
            <a:r>
              <a:rPr lang="en-US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   document </a:t>
            </a:r>
            <a:r>
              <a:rPr lang="en-US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from pilgrim like as NID, Passport, Photo &amp; Contact No. </a:t>
            </a:r>
          </a:p>
          <a:p>
            <a:pPr lvl="0" algn="just"/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5. And </a:t>
            </a:r>
            <a:r>
              <a:rPr lang="en-US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Group Leader also collect booking money for hajj process from  </a:t>
            </a:r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 </a:t>
            </a:r>
          </a:p>
          <a:p>
            <a:pPr lvl="0" algn="just"/>
            <a:r>
              <a:rPr lang="en-US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  pilgrim</a:t>
            </a:r>
            <a:r>
              <a:rPr lang="en-US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algn="just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0201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/>
          <a:lstStyle/>
          <a:p>
            <a:r>
              <a:rPr lang="en-US" sz="4000" dirty="0">
                <a:solidFill>
                  <a:schemeClr val="tx1"/>
                </a:solidFill>
                <a:effectLst/>
              </a:rPr>
              <a:t>Brain Storming Diagram</a:t>
            </a:r>
            <a:endParaRPr lang="en-US" sz="4000" dirty="0">
              <a:solidFill>
                <a:schemeClr val="tx1"/>
              </a:solidFill>
            </a:endParaRPr>
          </a:p>
        </p:txBody>
      </p:sp>
      <p:pic>
        <p:nvPicPr>
          <p:cNvPr id="2050" name="Picture 2" descr="H:\3-1-19\27-Dec\intilij\hams\BrainStromingDiagra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1" y="990600"/>
            <a:ext cx="5237018" cy="5319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4760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38200"/>
          </a:xfrm>
        </p:spPr>
        <p:txBody>
          <a:bodyPr/>
          <a:lstStyle/>
          <a:p>
            <a:r>
              <a:rPr lang="en-US" sz="4000" b="1" dirty="0" smtClean="0"/>
              <a:t>Use Case Diagram</a:t>
            </a:r>
            <a:endParaRPr lang="en-US" sz="4000" b="1" dirty="0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41168432"/>
              </p:ext>
            </p:extLst>
          </p:nvPr>
        </p:nvGraphicFramePr>
        <p:xfrm>
          <a:off x="2258291" y="967874"/>
          <a:ext cx="4523509" cy="55091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3" name="Visio" r:id="rId3" imgW="8486761" imgH="10334469" progId="Visio.Drawing.15">
                  <p:embed/>
                </p:oleObj>
              </mc:Choice>
              <mc:Fallback>
                <p:oleObj name="Visio" r:id="rId3" imgW="8486761" imgH="10334469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258291" y="967874"/>
                        <a:ext cx="4523509" cy="550912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42168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38200"/>
          </a:xfrm>
        </p:spPr>
        <p:txBody>
          <a:bodyPr/>
          <a:lstStyle/>
          <a:p>
            <a:r>
              <a:rPr lang="en-US" dirty="0" smtClean="0"/>
              <a:t>Entity Class Diagram</a:t>
            </a:r>
            <a:endParaRPr lang="en-US" dirty="0"/>
          </a:p>
        </p:txBody>
      </p:sp>
      <p:pic>
        <p:nvPicPr>
          <p:cNvPr id="3075" name="Picture 3" descr="C:\Users\Md. Sofiqul Islam\Desktop\class_diagram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1" y="939552"/>
            <a:ext cx="6172200" cy="5613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6248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685800"/>
          </a:xfrm>
        </p:spPr>
        <p:txBody>
          <a:bodyPr/>
          <a:lstStyle/>
          <a:p>
            <a:r>
              <a:rPr lang="en-US" dirty="0"/>
              <a:t>Application </a:t>
            </a:r>
            <a:r>
              <a:rPr lang="en-US" dirty="0" smtClean="0"/>
              <a:t>Screenshot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05965"/>
            <a:ext cx="9144000" cy="513763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209800" y="6096000"/>
            <a:ext cx="510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Login Page</a:t>
            </a:r>
            <a:endParaRPr lang="en-US" sz="28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04574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5800"/>
            <a:ext cx="9144000" cy="513763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505200" y="6029980"/>
            <a:ext cx="2743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Dashboard</a:t>
            </a:r>
            <a:endParaRPr 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32193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xecutive">
  <a:themeElements>
    <a:clrScheme name="Executive">
      <a:dk1>
        <a:sysClr val="windowText" lastClr="000000"/>
      </a:dk1>
      <a:lt1>
        <a:sysClr val="window" lastClr="FFFFFF"/>
      </a:lt1>
      <a:dk2>
        <a:srgbClr val="2F5897"/>
      </a:dk2>
      <a:lt2>
        <a:srgbClr val="E4E9EF"/>
      </a:lt2>
      <a:accent1>
        <a:srgbClr val="6076B4"/>
      </a:accent1>
      <a:accent2>
        <a:srgbClr val="9C5252"/>
      </a:accent2>
      <a:accent3>
        <a:srgbClr val="E68422"/>
      </a:accent3>
      <a:accent4>
        <a:srgbClr val="846648"/>
      </a:accent4>
      <a:accent5>
        <a:srgbClr val="63891F"/>
      </a:accent5>
      <a:accent6>
        <a:srgbClr val="758085"/>
      </a:accent6>
      <a:hlink>
        <a:srgbClr val="3399FF"/>
      </a:hlink>
      <a:folHlink>
        <a:srgbClr val="B2B2B2"/>
      </a:folHlink>
    </a:clrScheme>
    <a:fontScheme name="Executive">
      <a:majorFont>
        <a:latin typeface="Century Gothic"/>
        <a:ea typeface=""/>
        <a:cs typeface=""/>
        <a:font script="Jpan" typeface="HGｺﾞｼｯｸM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Executiv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50000">
              <a:schemeClr val="phClr">
                <a:tint val="80000"/>
                <a:satMod val="250000"/>
              </a:schemeClr>
            </a:gs>
            <a:gs pos="76000">
              <a:schemeClr val="phClr">
                <a:tint val="90000"/>
                <a:shade val="90000"/>
                <a:satMod val="200000"/>
              </a:schemeClr>
            </a:gs>
            <a:gs pos="92000">
              <a:schemeClr val="phClr">
                <a:tint val="90000"/>
                <a:shade val="70000"/>
                <a:satMod val="250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Executive</Template>
  <TotalTime>559</TotalTime>
  <Words>222</Words>
  <Application>Microsoft Office PowerPoint</Application>
  <PresentationFormat>On-screen Show (4:3)</PresentationFormat>
  <Paragraphs>43</Paragraphs>
  <Slides>25</Slides>
  <Notes>1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7" baseType="lpstr">
      <vt:lpstr>Executive</vt:lpstr>
      <vt:lpstr>Visio</vt:lpstr>
      <vt:lpstr>Hajj Agency Management System</vt:lpstr>
      <vt:lpstr>A project of JSF</vt:lpstr>
      <vt:lpstr>Submitted by : Md. Sofiqul Islam J2EE/CCSL-M/37/01 ID : 1244633</vt:lpstr>
      <vt:lpstr>PowerPoint Presentation</vt:lpstr>
      <vt:lpstr>Brain Storming Diagram</vt:lpstr>
      <vt:lpstr>Use Case Diagram</vt:lpstr>
      <vt:lpstr>Entity Class Diagram</vt:lpstr>
      <vt:lpstr>Application Screenshot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Md. Sofiqul Islam</dc:creator>
  <cp:lastModifiedBy>Md. Sofiqul Islam</cp:lastModifiedBy>
  <cp:revision>8</cp:revision>
  <dcterms:created xsi:type="dcterms:W3CDTF">2019-01-04T10:27:44Z</dcterms:created>
  <dcterms:modified xsi:type="dcterms:W3CDTF">2019-01-05T01:10:08Z</dcterms:modified>
</cp:coreProperties>
</file>